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maturity / 5</c:v>
                </c:pt>
              </c:strCache>
            </c:strRef>
          </c:tx>
          <c:spPr>
            <a:solidFill>
              <a:srgbClr val="40CC30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FAFAFA"/>
                    </a:solidFill>
                    <a:latin typeface="Inter Tigh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Sheet1!$A$2:$A$10</c:f>
              <c:strCache>
                <c:ptCount val="9"/>
                <c:pt idx="0">
                  <c:v>sales strategy &amp; market focus (n=24)</c:v>
                </c:pt>
                <c:pt idx="1">
                  <c:v>customer &amp; market intelligence (n=24)</c:v>
                </c:pt>
                <c:pt idx="2">
                  <c:v>sales organization &amp; capabilities (n=24)</c:v>
                </c:pt>
                <c:pt idx="3">
                  <c:v>customer acquisition (n=24)</c:v>
                </c:pt>
                <c:pt idx="4">
                  <c:v>opportunity &amp; deal management (n=24)</c:v>
                </c:pt>
                <c:pt idx="5">
                  <c:v>installed base development (n=24)</c:v>
                </c:pt>
                <c:pt idx="6">
                  <c:v>outcome-centric selling (n=24)</c:v>
                </c:pt>
                <c:pt idx="7">
                  <c:v>sales technology &amp; AI adoption (n=24)</c:v>
                </c:pt>
                <c:pt idx="8">
                  <c:v>sales performance management (n=24)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3.41</c:v>
                </c:pt>
                <c:pt idx="1">
                  <c:v>2.87</c:v>
                </c:pt>
                <c:pt idx="2">
                  <c:v>3.37</c:v>
                </c:pt>
                <c:pt idx="3">
                  <c:v>2.88</c:v>
                </c:pt>
                <c:pt idx="4">
                  <c:v>3.46</c:v>
                </c:pt>
                <c:pt idx="5">
                  <c:v>2.56</c:v>
                </c:pt>
                <c:pt idx="6">
                  <c:v>2.21</c:v>
                </c:pt>
                <c:pt idx="7">
                  <c:v>3.56</c:v>
                </c:pt>
                <c:pt idx="8">
                  <c:v>3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1200" u="none">
                  <a:solidFill>
                    <a:srgbClr val="FAFAFA"/>
                  </a:solidFill>
                  <a:latin typeface="Inter Tigh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FAFAFA"/>
                </a:solidFill>
                <a:latin typeface="Inter Tigh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FAFAFA"/>
                </a:solidFill>
                <a:latin typeface="Inter Tight"/>
              </a:defRPr>
            </a:pPr>
            <a:endParaRPr lang="en-US"/>
          </a:p>
        </c:txPr>
        <c:crossAx val="209473455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Consolidated report. No respondent names, company names, email addresses or individual response rows are included. Questionnaire version: simulation-template-v2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disclosure-checked campaign aggregates enter this file. No respondent names, company names, email addresses or individual response rows are included. Questionnaire version: simulation-template-v2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disclosure-checked campaign aggregates enter this file. No respondent names, company names, email addresses or individual response rows are included. Questionnaire version: simulation-template-v2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disclosure-checked campaign aggregates enter this file. No respondent names, company names, email addresses or individual response rows are included. Questionnaire version: simulation-template-v2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disclosure-checked campaign aggregates enter this file. No respondent names, company names, email addresses or individual response rows are included. Questionnaire version: simulation-template-v2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disclosure-checked campaign aggregates enter this file. No respondent names, company names, email addresses or individual response rows are included. Questionnaire version: simulation-template-v2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1" Type="http://schemas.openxmlformats.org/officeDocument/2006/relationships/image" Target="../media/image-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7728" y="0"/>
            <a:ext cx="5221224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" y="2414016"/>
            <a:ext cx="2212848" cy="4114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39496" y="2770632"/>
            <a:ext cx="6172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sales maturity</a:t>
            </a:r>
            <a:endParaRPr lang="en-US" sz="5400" dirty="0"/>
          </a:p>
        </p:txBody>
      </p:sp>
      <p:sp>
        <p:nvSpPr>
          <p:cNvPr id="5" name="Text 1"/>
          <p:cNvSpPr/>
          <p:nvPr/>
        </p:nvSpPr>
        <p:spPr>
          <a:xfrm>
            <a:off x="539496" y="3538728"/>
            <a:ext cx="6172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2C82DD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learning </a:t>
            </a:r>
            <a:pPr indent="0" marL="0">
              <a:buNone/>
            </a:pPr>
            <a:r>
              <a:rPr lang="en-US" sz="5400" b="1" dirty="0">
                <a:solidFill>
                  <a:srgbClr val="40CC30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report</a:t>
            </a:r>
            <a:endParaRPr lang="en-US" sz="5400" dirty="0"/>
          </a:p>
        </p:txBody>
      </p:sp>
      <p:sp>
        <p:nvSpPr>
          <p:cNvPr id="6" name="Text 2"/>
          <p:cNvSpPr/>
          <p:nvPr/>
        </p:nvSpPr>
        <p:spPr>
          <a:xfrm>
            <a:off x="566928" y="5102352"/>
            <a:ext cx="5212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DBDBD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simulation · 24 fictional companies</a:t>
            </a:r>
            <a:endParaRPr lang="en-US" sz="1600" dirty="0"/>
          </a:p>
        </p:txBody>
      </p:sp>
      <p:sp>
        <p:nvSpPr>
          <p:cNvPr id="7" name="Shape 3"/>
          <p:cNvSpPr/>
          <p:nvPr/>
        </p:nvSpPr>
        <p:spPr>
          <a:xfrm>
            <a:off x="548640" y="6163056"/>
            <a:ext cx="11082528" cy="0"/>
          </a:xfrm>
          <a:prstGeom prst="line">
            <a:avLst/>
          </a:prstGeom>
          <a:noFill/>
          <a:ln w="6350">
            <a:solidFill>
              <a:srgbClr val="333333"/>
            </a:solidFill>
            <a:prstDash val="solid"/>
          </a:ln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7584" y="6291072"/>
            <a:ext cx="1234440" cy="4480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47548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C82DD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participation </a:t>
            </a:r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and evidence</a:t>
            </a:r>
            <a:endParaRPr lang="en-US" sz="4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784" y="1636776"/>
            <a:ext cx="612648" cy="2011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6163056"/>
            <a:ext cx="11082528" cy="0"/>
          </a:xfrm>
          <a:prstGeom prst="line">
            <a:avLst/>
          </a:prstGeom>
          <a:noFill/>
          <a:ln w="6350">
            <a:solidFill>
              <a:srgbClr val="33333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66928" y="6510528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37373"/>
                </a:solidFill>
              </a:rPr>
              <a:t>simulation · fictional responses only · 1</a:t>
            </a:r>
            <a:endParaRPr lang="en-US" sz="900" dirty="0"/>
          </a:p>
        </p:txBody>
      </p:sp>
      <p:sp>
        <p:nvSpPr>
          <p:cNvPr id="7" name="Text 3"/>
          <p:cNvSpPr/>
          <p:nvPr/>
        </p:nvSpPr>
        <p:spPr>
          <a:xfrm>
            <a:off x="585216" y="228600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FAFAFA"/>
                </a:solidFill>
              </a:rPr>
              <a:t>1026 scored answers from 24 submitted companies</a:t>
            </a:r>
            <a:endParaRPr lang="en-US" sz="2800" dirty="0"/>
          </a:p>
        </p:txBody>
      </p:sp>
      <p:sp>
        <p:nvSpPr>
          <p:cNvPr id="8" name="Text 4"/>
          <p:cNvSpPr/>
          <p:nvPr/>
        </p:nvSpPr>
        <p:spPr>
          <a:xfrm>
            <a:off x="585216" y="347472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FAFAFA"/>
                </a:solidFill>
              </a:rPr>
              <a:t>22 not applicable answers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FAFAFA"/>
                </a:solidFill>
              </a:rPr>
              <a:t>32 don’t know answers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585216" y="502920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</a:rPr>
              <a:t>24 companies qualify for the overall index.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</a:rPr>
              <a:t>Overall index: 3.04 / 5 · structured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47548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C82DD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nine-dimension </a:t>
            </a:r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maturity profile</a:t>
            </a:r>
            <a:endParaRPr lang="en-US" sz="4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784" y="1636776"/>
            <a:ext cx="612648" cy="2011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6163056"/>
            <a:ext cx="11082528" cy="0"/>
          </a:xfrm>
          <a:prstGeom prst="line">
            <a:avLst/>
          </a:prstGeom>
          <a:noFill/>
          <a:ln w="6350">
            <a:solidFill>
              <a:srgbClr val="33333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66928" y="6510528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37373"/>
                </a:solidFill>
              </a:rPr>
              <a:t>simulation · fictional responses only · 2</a:t>
            </a:r>
            <a:endParaRPr lang="en-US" sz="9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85216" y="2103120"/>
          <a:ext cx="10972800" cy="3566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 3"/>
          <p:cNvSpPr/>
          <p:nvPr/>
        </p:nvSpPr>
        <p:spPr>
          <a:xfrm>
            <a:off x="585216" y="5989320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DBDBD"/>
                </a:solidFill>
              </a:rPr>
              <a:t>Only dimensions with at least five valid company scores appear.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47548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C82DD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learning </a:t>
            </a:r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summary</a:t>
            </a:r>
            <a:endParaRPr lang="en-US" sz="4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784" y="1636776"/>
            <a:ext cx="612648" cy="2011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6163056"/>
            <a:ext cx="11082528" cy="0"/>
          </a:xfrm>
          <a:prstGeom prst="line">
            <a:avLst/>
          </a:prstGeom>
          <a:noFill/>
          <a:ln w="6350">
            <a:solidFill>
              <a:srgbClr val="33333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66928" y="6510528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37373"/>
                </a:solidFill>
              </a:rPr>
              <a:t>simulation · fictional responses only · 3</a:t>
            </a:r>
            <a:endParaRPr lang="en-US" sz="900" dirty="0"/>
          </a:p>
        </p:txBody>
      </p:sp>
      <p:sp>
        <p:nvSpPr>
          <p:cNvPr id="7" name="Text 3"/>
          <p:cNvSpPr/>
          <p:nvPr/>
        </p:nvSpPr>
        <p:spPr>
          <a:xfrm>
            <a:off x="585216" y="214884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40CC30"/>
                </a:solidFill>
              </a:rPr>
              <a:t>strongest observed capability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585216" y="265176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FAFAFA"/>
                </a:solidFill>
              </a:rPr>
              <a:t>sales technology &amp; AI adoption · 3.56 / 5</a:t>
            </a:r>
            <a:endParaRPr lang="en-US" sz="2800" dirty="0"/>
          </a:p>
        </p:txBody>
      </p:sp>
      <p:sp>
        <p:nvSpPr>
          <p:cNvPr id="9" name="Text 5"/>
          <p:cNvSpPr/>
          <p:nvPr/>
        </p:nvSpPr>
        <p:spPr>
          <a:xfrm>
            <a:off x="585216" y="384048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40CC30"/>
                </a:solidFill>
              </a:rPr>
              <a:t>first learning priority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585216" y="434340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FAFAFA"/>
                </a:solidFill>
              </a:rPr>
              <a:t>outcome-centric selling · 2.21 / 5</a:t>
            </a:r>
            <a:endParaRPr lang="en-US" sz="2800" dirty="0"/>
          </a:p>
        </p:txBody>
      </p:sp>
      <p:sp>
        <p:nvSpPr>
          <p:cNvPr id="11" name="Text 7"/>
          <p:cNvSpPr/>
          <p:nvPr/>
        </p:nvSpPr>
        <p:spPr>
          <a:xfrm>
            <a:off x="585216" y="5669280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BDBDBD"/>
                </a:solidFill>
              </a:rPr>
              <a:t>Recommendations are advisory hypotheses. Scores do not prove business impact.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47548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C82DD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30/60/90-day </a:t>
            </a:r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learning roadmap</a:t>
            </a:r>
            <a:endParaRPr lang="en-US" sz="4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784" y="1636776"/>
            <a:ext cx="612648" cy="2011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6163056"/>
            <a:ext cx="11082528" cy="0"/>
          </a:xfrm>
          <a:prstGeom prst="line">
            <a:avLst/>
          </a:prstGeom>
          <a:noFill/>
          <a:ln w="6350">
            <a:solidFill>
              <a:srgbClr val="33333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66928" y="6510528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37373"/>
                </a:solidFill>
              </a:rPr>
              <a:t>simulation · fictional responses only · 4</a:t>
            </a:r>
            <a:endParaRPr lang="en-US" sz="900" dirty="0"/>
          </a:p>
        </p:txBody>
      </p:sp>
      <p:sp>
        <p:nvSpPr>
          <p:cNvPr id="7" name="Text 3"/>
          <p:cNvSpPr/>
          <p:nvPr/>
        </p:nvSpPr>
        <p:spPr>
          <a:xfrm>
            <a:off x="585216" y="201168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40CC30"/>
                </a:solidFill>
              </a:rPr>
              <a:t>days 1–30 · sales enablement lead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85216" y="256032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AFAFA"/>
                </a:solidFill>
              </a:rPr>
              <a:t>Run a focused workshop on outcome-centric selling. Review five practice examples.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585216" y="356616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40CC30"/>
                </a:solidFill>
              </a:rPr>
              <a:t>days 31–60 · sales leadership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85216" y="411480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AFAFA"/>
                </a:solidFill>
              </a:rPr>
              <a:t>Apply the practice in selected accounts. Track adoption and quality.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585216" y="512064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40CC30"/>
                </a:solidFill>
              </a:rPr>
              <a:t>days 61–90 · sales operations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585216" y="566928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AFAFA"/>
                </a:solidFill>
              </a:rPr>
              <a:t>Review evidence of changed behavior and agree the next assessment date.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47548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C82DD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methodology </a:t>
            </a:r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and confidentiality</a:t>
            </a:r>
            <a:endParaRPr lang="en-US" sz="4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784" y="1636776"/>
            <a:ext cx="612648" cy="2011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48640" y="6163056"/>
            <a:ext cx="11082528" cy="0"/>
          </a:xfrm>
          <a:prstGeom prst="line">
            <a:avLst/>
          </a:prstGeom>
          <a:noFill/>
          <a:ln w="6350">
            <a:solidFill>
              <a:srgbClr val="33333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66928" y="6510528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37373"/>
                </a:solidFill>
              </a:rPr>
              <a:t>simulation · fictional responses only · 5</a:t>
            </a:r>
            <a:endParaRPr lang="en-US" sz="900" dirty="0"/>
          </a:p>
        </p:txBody>
      </p:sp>
      <p:sp>
        <p:nvSpPr>
          <p:cNvPr id="7" name="Text 3"/>
          <p:cNvSpPr/>
          <p:nvPr/>
        </p:nvSpPr>
        <p:spPr>
          <a:xfrm>
            <a:off x="585216" y="205740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</a:rPr>
              <a:t>Dimension means require at least three scored answers. Not applicable and don’t know are excluded from averages.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85216" y="338328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</a:rPr>
              <a:t>The overall index equally weights nine valid dimensions. Cohort scores equally weight companies. Each displayed measure requires five companies.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585216" y="480060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FAFAFA"/>
                </a:solidFill>
              </a:rPr>
              <a:t>This report contains aggregate results only. Do not distribute overlapping snapshots that could disclose new individual submissions.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585216" y="5943600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BDBDBD"/>
                </a:solidFill>
              </a:rPr>
              <a:t>Maturity bands are interpretive conventions, not validated benchmarks.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 Tight Semi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 Tight Ligh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Lemon Operations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consolidated sales maturity report</dc:title>
  <dc:subject>Consolidated sales maturity and learning priorities</dc:subject>
  <dc:creator>Lemon Operations</dc:creator>
  <cp:lastModifiedBy>Lemon Operations</cp:lastModifiedBy>
  <cp:revision>1</cp:revision>
  <dcterms:created xsi:type="dcterms:W3CDTF">2026-10-21T06:36:08Z</dcterms:created>
  <dcterms:modified xsi:type="dcterms:W3CDTF">2026-10-21T06:36:08Z</dcterms:modified>
</cp:coreProperties>
</file>